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Gelasio" panose="020B0604020202020204" charset="0"/>
      <p:regular r:id="rId15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3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0952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9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5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7.svg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4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svg"/><Relationship Id="rId5" Type="http://schemas.openxmlformats.org/officeDocument/2006/relationships/image" Target="../media/image19.svg"/><Relationship Id="rId4" Type="http://schemas.openxmlformats.org/officeDocument/2006/relationships/image" Target="../media/image18.svg"/><Relationship Id="rId9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0129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CheckIn</a:t>
            </a: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6008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Gerenciamento Hoteleiro Simplificado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6280190" y="435852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 CheckIn é a solução intuitiva e eficiente para </a:t>
            </a:r>
            <a:r>
              <a:rPr lang="en-US" sz="1750" u="sng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administradores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e </a:t>
            </a:r>
            <a:r>
              <a:rPr lang="en-US" sz="1750" u="sng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recepcionistas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de hotéis, de pequeno a grande porte. Desenvolvido para </a:t>
            </a:r>
            <a:r>
              <a:rPr lang="en-US" sz="1750" u="sng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simplificar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as </a:t>
            </a:r>
            <a:r>
              <a:rPr lang="en-US" sz="1750" u="sng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operações internas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nossa plataforma oferece uma interface amigável que atende às suas necessidades diárias.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60652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Grupo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Davi Guedes; Estela Áurea; João Marcos; Ruan Allyson.</a:t>
            </a:r>
            <a:endParaRPr lang="en-US" sz="175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70B06C0-8B1B-47A0-99D7-C8D4F6E009F1}"/>
              </a:ext>
            </a:extLst>
          </p:cNvPr>
          <p:cNvSpPr/>
          <p:nvPr/>
        </p:nvSpPr>
        <p:spPr>
          <a:xfrm>
            <a:off x="12046226" y="6997148"/>
            <a:ext cx="2584174" cy="1232452"/>
          </a:xfrm>
          <a:prstGeom prst="rect">
            <a:avLst/>
          </a:prstGeom>
          <a:solidFill>
            <a:srgbClr val="46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4848" y="620792"/>
            <a:ext cx="7034808" cy="611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Nossos Objetivos com o CheckIn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84848" y="1525786"/>
            <a:ext cx="782717" cy="1440656"/>
          </a:xfrm>
          <a:prstGeom prst="roundRect">
            <a:avLst>
              <a:gd name="adj" fmla="val 360029"/>
            </a:avLst>
          </a:prstGeom>
          <a:solidFill>
            <a:srgbClr val="373433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9402" y="2099310"/>
            <a:ext cx="293489" cy="29348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63184" y="1721406"/>
            <a:ext cx="2902744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Experiência de Uso Prática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1663184" y="2144554"/>
            <a:ext cx="6795968" cy="626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Proporcionar uma navegação fluida e sem complicações para todas as funcionalidades.</a:t>
            </a:r>
            <a:endParaRPr lang="en-US" sz="1500" dirty="0"/>
          </a:p>
        </p:txBody>
      </p:sp>
      <p:sp>
        <p:nvSpPr>
          <p:cNvPr id="8" name="Shape 4"/>
          <p:cNvSpPr/>
          <p:nvPr/>
        </p:nvSpPr>
        <p:spPr>
          <a:xfrm>
            <a:off x="684848" y="3162062"/>
            <a:ext cx="782717" cy="1440656"/>
          </a:xfrm>
          <a:prstGeom prst="roundRect">
            <a:avLst>
              <a:gd name="adj" fmla="val 360029"/>
            </a:avLst>
          </a:prstGeom>
          <a:solidFill>
            <a:srgbClr val="373433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9402" y="3735586"/>
            <a:ext cx="293489" cy="29348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63184" y="3357682"/>
            <a:ext cx="3327559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Otimizar Check-in e Check-out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1663184" y="3780830"/>
            <a:ext cx="6795968" cy="626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Reduzir o tempo gasto nos procedimentos de entrada e saída, melhorando a satisfação do hóspede.</a:t>
            </a:r>
            <a:endParaRPr lang="en-US" sz="1500" dirty="0"/>
          </a:p>
        </p:txBody>
      </p:sp>
      <p:sp>
        <p:nvSpPr>
          <p:cNvPr id="12" name="Shape 7"/>
          <p:cNvSpPr/>
          <p:nvPr/>
        </p:nvSpPr>
        <p:spPr>
          <a:xfrm>
            <a:off x="684848" y="4798338"/>
            <a:ext cx="782717" cy="1174075"/>
          </a:xfrm>
          <a:prstGeom prst="roundRect">
            <a:avLst>
              <a:gd name="adj" fmla="val 360029"/>
            </a:avLst>
          </a:prstGeom>
          <a:solidFill>
            <a:srgbClr val="373433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9402" y="5238631"/>
            <a:ext cx="293489" cy="29348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63184" y="4993958"/>
            <a:ext cx="3239810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Facilitar Controle de Reservas</a:t>
            </a:r>
            <a:endParaRPr lang="en-US" sz="1900" dirty="0"/>
          </a:p>
        </p:txBody>
      </p:sp>
      <p:sp>
        <p:nvSpPr>
          <p:cNvPr id="15" name="Text 9"/>
          <p:cNvSpPr/>
          <p:nvPr/>
        </p:nvSpPr>
        <p:spPr>
          <a:xfrm>
            <a:off x="1663184" y="5417106"/>
            <a:ext cx="6795968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Garantir que o gerenciamento de ocupações seja eficiente e sem conflitos.</a:t>
            </a:r>
            <a:endParaRPr lang="en-US" sz="1500" dirty="0"/>
          </a:p>
        </p:txBody>
      </p:sp>
      <p:sp>
        <p:nvSpPr>
          <p:cNvPr id="16" name="Shape 10"/>
          <p:cNvSpPr/>
          <p:nvPr/>
        </p:nvSpPr>
        <p:spPr>
          <a:xfrm>
            <a:off x="684848" y="6168033"/>
            <a:ext cx="782717" cy="1440656"/>
          </a:xfrm>
          <a:prstGeom prst="roundRect">
            <a:avLst>
              <a:gd name="adj" fmla="val 360029"/>
            </a:avLst>
          </a:prstGeom>
          <a:solidFill>
            <a:srgbClr val="373433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9402" y="6741557"/>
            <a:ext cx="293489" cy="293489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663184" y="6363653"/>
            <a:ext cx="3316010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Minimizar Erros e Imprevistos</a:t>
            </a:r>
            <a:endParaRPr lang="en-US" sz="1900" dirty="0"/>
          </a:p>
        </p:txBody>
      </p:sp>
      <p:sp>
        <p:nvSpPr>
          <p:cNvPr id="19" name="Text 12"/>
          <p:cNvSpPr/>
          <p:nvPr/>
        </p:nvSpPr>
        <p:spPr>
          <a:xfrm>
            <a:off x="1663184" y="6786801"/>
            <a:ext cx="6795968" cy="626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Reduzir a ocorrência de falhas operacionais, assegurando uma gestão mais precisa.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5671" y="475893"/>
            <a:ext cx="4326850" cy="540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Estrutura do Projeto</a:t>
            </a:r>
            <a:endParaRPr lang="en-US" sz="3400" dirty="0"/>
          </a:p>
        </p:txBody>
      </p:sp>
      <p:sp>
        <p:nvSpPr>
          <p:cNvPr id="3" name="Shape 1"/>
          <p:cNvSpPr/>
          <p:nvPr/>
        </p:nvSpPr>
        <p:spPr>
          <a:xfrm>
            <a:off x="605671" y="1622346"/>
            <a:ext cx="6622971" cy="3020854"/>
          </a:xfrm>
          <a:prstGeom prst="roundRect">
            <a:avLst>
              <a:gd name="adj" fmla="val 3632"/>
            </a:avLst>
          </a:prstGeom>
          <a:solidFill>
            <a:srgbClr val="464342"/>
          </a:solidFill>
          <a:ln/>
        </p:spPr>
      </p:sp>
      <p:sp>
        <p:nvSpPr>
          <p:cNvPr id="4" name="Shape 2"/>
          <p:cNvSpPr/>
          <p:nvPr/>
        </p:nvSpPr>
        <p:spPr>
          <a:xfrm>
            <a:off x="605671" y="1599486"/>
            <a:ext cx="6622971" cy="91440"/>
          </a:xfrm>
          <a:prstGeom prst="roundRect">
            <a:avLst>
              <a:gd name="adj" fmla="val 28392"/>
            </a:avLst>
          </a:prstGeom>
          <a:solidFill>
            <a:srgbClr val="C49F8C"/>
          </a:solidFill>
          <a:ln/>
        </p:spPr>
      </p:sp>
      <p:sp>
        <p:nvSpPr>
          <p:cNvPr id="5" name="Shape 3"/>
          <p:cNvSpPr/>
          <p:nvPr/>
        </p:nvSpPr>
        <p:spPr>
          <a:xfrm>
            <a:off x="3657600" y="1362789"/>
            <a:ext cx="519113" cy="519113"/>
          </a:xfrm>
          <a:prstGeom prst="roundRect">
            <a:avLst>
              <a:gd name="adj" fmla="val 176147"/>
            </a:avLst>
          </a:prstGeom>
          <a:solidFill>
            <a:srgbClr val="C49F8C"/>
          </a:solidFill>
          <a:ln/>
        </p:spPr>
      </p:sp>
      <p:sp>
        <p:nvSpPr>
          <p:cNvPr id="6" name="Text 4"/>
          <p:cNvSpPr/>
          <p:nvPr/>
        </p:nvSpPr>
        <p:spPr>
          <a:xfrm>
            <a:off x="2619137" y="2055019"/>
            <a:ext cx="2596039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Hóspede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801529" y="2483287"/>
            <a:ext cx="6231255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ID_Hospede (PK)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801529" y="2820710"/>
            <a:ext cx="6231255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Nome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801529" y="3158133"/>
            <a:ext cx="6231255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Email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801529" y="3495556"/>
            <a:ext cx="6231255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Telefone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801529" y="3832979"/>
            <a:ext cx="6231255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CPF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801529" y="4170402"/>
            <a:ext cx="6231255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Endereço</a:t>
            </a:r>
            <a:endParaRPr lang="en-US" sz="1350" dirty="0"/>
          </a:p>
        </p:txBody>
      </p:sp>
      <p:sp>
        <p:nvSpPr>
          <p:cNvPr id="13" name="Shape 11"/>
          <p:cNvSpPr/>
          <p:nvPr/>
        </p:nvSpPr>
        <p:spPr>
          <a:xfrm>
            <a:off x="7401639" y="1622346"/>
            <a:ext cx="6623090" cy="3020854"/>
          </a:xfrm>
          <a:prstGeom prst="roundRect">
            <a:avLst>
              <a:gd name="adj" fmla="val 3632"/>
            </a:avLst>
          </a:prstGeom>
          <a:solidFill>
            <a:srgbClr val="464342"/>
          </a:solidFill>
          <a:ln/>
        </p:spPr>
      </p:sp>
      <p:sp>
        <p:nvSpPr>
          <p:cNvPr id="14" name="Shape 12"/>
          <p:cNvSpPr/>
          <p:nvPr/>
        </p:nvSpPr>
        <p:spPr>
          <a:xfrm>
            <a:off x="7401639" y="1599486"/>
            <a:ext cx="6623090" cy="91440"/>
          </a:xfrm>
          <a:prstGeom prst="roundRect">
            <a:avLst>
              <a:gd name="adj" fmla="val 28392"/>
            </a:avLst>
          </a:prstGeom>
          <a:solidFill>
            <a:srgbClr val="C49F8C"/>
          </a:solidFill>
          <a:ln/>
        </p:spPr>
      </p:sp>
      <p:sp>
        <p:nvSpPr>
          <p:cNvPr id="15" name="Shape 13"/>
          <p:cNvSpPr/>
          <p:nvPr/>
        </p:nvSpPr>
        <p:spPr>
          <a:xfrm>
            <a:off x="10453568" y="1362789"/>
            <a:ext cx="519113" cy="519113"/>
          </a:xfrm>
          <a:prstGeom prst="roundRect">
            <a:avLst>
              <a:gd name="adj" fmla="val 176147"/>
            </a:avLst>
          </a:prstGeom>
          <a:solidFill>
            <a:srgbClr val="C49F8C"/>
          </a:solidFill>
          <a:ln/>
        </p:spPr>
      </p:sp>
      <p:sp>
        <p:nvSpPr>
          <p:cNvPr id="16" name="Text 14"/>
          <p:cNvSpPr/>
          <p:nvPr/>
        </p:nvSpPr>
        <p:spPr>
          <a:xfrm>
            <a:off x="9415105" y="2055019"/>
            <a:ext cx="2596039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Quarto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7597497" y="2483287"/>
            <a:ext cx="6231374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ID_Quarto (PK)</a:t>
            </a:r>
            <a:endParaRPr lang="en-US" sz="1350" dirty="0"/>
          </a:p>
        </p:txBody>
      </p:sp>
      <p:sp>
        <p:nvSpPr>
          <p:cNvPr id="18" name="Text 16"/>
          <p:cNvSpPr/>
          <p:nvPr/>
        </p:nvSpPr>
        <p:spPr>
          <a:xfrm>
            <a:off x="7597497" y="2820710"/>
            <a:ext cx="6231374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Numero_Quarto</a:t>
            </a:r>
            <a:endParaRPr lang="en-US" sz="1350" dirty="0"/>
          </a:p>
        </p:txBody>
      </p:sp>
      <p:sp>
        <p:nvSpPr>
          <p:cNvPr id="19" name="Text 17"/>
          <p:cNvSpPr/>
          <p:nvPr/>
        </p:nvSpPr>
        <p:spPr>
          <a:xfrm>
            <a:off x="7597497" y="3158133"/>
            <a:ext cx="6231374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Tipo_Quarto</a:t>
            </a:r>
            <a:endParaRPr lang="en-US" sz="1350" dirty="0"/>
          </a:p>
        </p:txBody>
      </p:sp>
      <p:sp>
        <p:nvSpPr>
          <p:cNvPr id="20" name="Text 18"/>
          <p:cNvSpPr/>
          <p:nvPr/>
        </p:nvSpPr>
        <p:spPr>
          <a:xfrm>
            <a:off x="7597497" y="3495556"/>
            <a:ext cx="6231374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Preco_Diaria</a:t>
            </a:r>
            <a:endParaRPr lang="en-US" sz="1350" dirty="0"/>
          </a:p>
        </p:txBody>
      </p:sp>
      <p:sp>
        <p:nvSpPr>
          <p:cNvPr id="21" name="Text 19"/>
          <p:cNvSpPr/>
          <p:nvPr/>
        </p:nvSpPr>
        <p:spPr>
          <a:xfrm>
            <a:off x="7597497" y="3832979"/>
            <a:ext cx="6231374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Status (Ocupado, disponível, manutenção)</a:t>
            </a:r>
            <a:endParaRPr lang="en-US" sz="1350" dirty="0"/>
          </a:p>
        </p:txBody>
      </p:sp>
      <p:sp>
        <p:nvSpPr>
          <p:cNvPr id="22" name="Text 20"/>
          <p:cNvSpPr/>
          <p:nvPr/>
        </p:nvSpPr>
        <p:spPr>
          <a:xfrm>
            <a:off x="7597497" y="4170402"/>
            <a:ext cx="6231374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Recursos</a:t>
            </a:r>
            <a:endParaRPr lang="en-US" sz="1350" dirty="0"/>
          </a:p>
        </p:txBody>
      </p:sp>
      <p:sp>
        <p:nvSpPr>
          <p:cNvPr id="23" name="Shape 21"/>
          <p:cNvSpPr/>
          <p:nvPr/>
        </p:nvSpPr>
        <p:spPr>
          <a:xfrm>
            <a:off x="605671" y="5075753"/>
            <a:ext cx="6622971" cy="2683431"/>
          </a:xfrm>
          <a:prstGeom prst="roundRect">
            <a:avLst>
              <a:gd name="adj" fmla="val 4089"/>
            </a:avLst>
          </a:prstGeom>
          <a:solidFill>
            <a:srgbClr val="464342"/>
          </a:solidFill>
          <a:ln/>
        </p:spPr>
      </p:sp>
      <p:sp>
        <p:nvSpPr>
          <p:cNvPr id="24" name="Shape 22"/>
          <p:cNvSpPr/>
          <p:nvPr/>
        </p:nvSpPr>
        <p:spPr>
          <a:xfrm>
            <a:off x="605671" y="5052893"/>
            <a:ext cx="6622971" cy="91440"/>
          </a:xfrm>
          <a:prstGeom prst="roundRect">
            <a:avLst>
              <a:gd name="adj" fmla="val 28392"/>
            </a:avLst>
          </a:prstGeom>
          <a:solidFill>
            <a:srgbClr val="C49F8C"/>
          </a:solidFill>
          <a:ln/>
        </p:spPr>
      </p:sp>
      <p:sp>
        <p:nvSpPr>
          <p:cNvPr id="25" name="Shape 23"/>
          <p:cNvSpPr/>
          <p:nvPr/>
        </p:nvSpPr>
        <p:spPr>
          <a:xfrm>
            <a:off x="3657600" y="4816197"/>
            <a:ext cx="519113" cy="519113"/>
          </a:xfrm>
          <a:prstGeom prst="roundRect">
            <a:avLst>
              <a:gd name="adj" fmla="val 176147"/>
            </a:avLst>
          </a:prstGeom>
          <a:solidFill>
            <a:srgbClr val="C49F8C"/>
          </a:solidFill>
          <a:ln/>
        </p:spPr>
      </p:sp>
      <p:sp>
        <p:nvSpPr>
          <p:cNvPr id="26" name="Text 24"/>
          <p:cNvSpPr/>
          <p:nvPr/>
        </p:nvSpPr>
        <p:spPr>
          <a:xfrm>
            <a:off x="2619137" y="5508427"/>
            <a:ext cx="2596039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Reserva</a:t>
            </a:r>
            <a:endParaRPr lang="en-US" sz="2000" dirty="0"/>
          </a:p>
        </p:txBody>
      </p:sp>
      <p:sp>
        <p:nvSpPr>
          <p:cNvPr id="27" name="Text 25"/>
          <p:cNvSpPr/>
          <p:nvPr/>
        </p:nvSpPr>
        <p:spPr>
          <a:xfrm>
            <a:off x="801529" y="5936694"/>
            <a:ext cx="6231255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ID_Reserva (PK)</a:t>
            </a:r>
            <a:endParaRPr lang="en-US" sz="1350" dirty="0"/>
          </a:p>
        </p:txBody>
      </p:sp>
      <p:sp>
        <p:nvSpPr>
          <p:cNvPr id="28" name="Text 26"/>
          <p:cNvSpPr/>
          <p:nvPr/>
        </p:nvSpPr>
        <p:spPr>
          <a:xfrm>
            <a:off x="801529" y="6274118"/>
            <a:ext cx="6231255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ID_Hospede (FK)</a:t>
            </a:r>
            <a:endParaRPr lang="en-US" sz="1350" dirty="0"/>
          </a:p>
        </p:txBody>
      </p:sp>
      <p:sp>
        <p:nvSpPr>
          <p:cNvPr id="29" name="Text 27"/>
          <p:cNvSpPr/>
          <p:nvPr/>
        </p:nvSpPr>
        <p:spPr>
          <a:xfrm>
            <a:off x="801529" y="6611541"/>
            <a:ext cx="6231255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ID_Quarto (FK)</a:t>
            </a:r>
            <a:endParaRPr lang="en-US" sz="1350" dirty="0"/>
          </a:p>
        </p:txBody>
      </p:sp>
      <p:sp>
        <p:nvSpPr>
          <p:cNvPr id="30" name="Text 28"/>
          <p:cNvSpPr/>
          <p:nvPr/>
        </p:nvSpPr>
        <p:spPr>
          <a:xfrm>
            <a:off x="801529" y="6948964"/>
            <a:ext cx="6231255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Data_entrada</a:t>
            </a:r>
            <a:endParaRPr lang="en-US" sz="1350" dirty="0"/>
          </a:p>
        </p:txBody>
      </p:sp>
      <p:sp>
        <p:nvSpPr>
          <p:cNvPr id="31" name="Text 29"/>
          <p:cNvSpPr/>
          <p:nvPr/>
        </p:nvSpPr>
        <p:spPr>
          <a:xfrm>
            <a:off x="801529" y="7286387"/>
            <a:ext cx="6231255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Data_saida</a:t>
            </a:r>
            <a:endParaRPr lang="en-US" sz="1350" dirty="0"/>
          </a:p>
        </p:txBody>
      </p:sp>
      <p:sp>
        <p:nvSpPr>
          <p:cNvPr id="32" name="Shape 30"/>
          <p:cNvSpPr/>
          <p:nvPr/>
        </p:nvSpPr>
        <p:spPr>
          <a:xfrm>
            <a:off x="7401639" y="5075753"/>
            <a:ext cx="6623090" cy="2683431"/>
          </a:xfrm>
          <a:prstGeom prst="roundRect">
            <a:avLst>
              <a:gd name="adj" fmla="val 4089"/>
            </a:avLst>
          </a:prstGeom>
          <a:solidFill>
            <a:srgbClr val="464342"/>
          </a:solidFill>
          <a:ln/>
        </p:spPr>
      </p:sp>
      <p:sp>
        <p:nvSpPr>
          <p:cNvPr id="33" name="Shape 31"/>
          <p:cNvSpPr/>
          <p:nvPr/>
        </p:nvSpPr>
        <p:spPr>
          <a:xfrm>
            <a:off x="7401639" y="5052893"/>
            <a:ext cx="6623090" cy="91440"/>
          </a:xfrm>
          <a:prstGeom prst="roundRect">
            <a:avLst>
              <a:gd name="adj" fmla="val 28392"/>
            </a:avLst>
          </a:prstGeom>
          <a:solidFill>
            <a:srgbClr val="C49F8C"/>
          </a:solidFill>
          <a:ln/>
        </p:spPr>
      </p:sp>
      <p:sp>
        <p:nvSpPr>
          <p:cNvPr id="34" name="Shape 32"/>
          <p:cNvSpPr/>
          <p:nvPr/>
        </p:nvSpPr>
        <p:spPr>
          <a:xfrm>
            <a:off x="10453568" y="4816197"/>
            <a:ext cx="519113" cy="519113"/>
          </a:xfrm>
          <a:prstGeom prst="roundRect">
            <a:avLst>
              <a:gd name="adj" fmla="val 176147"/>
            </a:avLst>
          </a:prstGeom>
          <a:solidFill>
            <a:srgbClr val="C49F8C"/>
          </a:solidFill>
          <a:ln/>
        </p:spPr>
      </p:sp>
      <p:sp>
        <p:nvSpPr>
          <p:cNvPr id="35" name="Text 33"/>
          <p:cNvSpPr/>
          <p:nvPr/>
        </p:nvSpPr>
        <p:spPr>
          <a:xfrm>
            <a:off x="9415105" y="5508427"/>
            <a:ext cx="2596039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Usuário</a:t>
            </a:r>
            <a:endParaRPr lang="en-US" sz="2000" dirty="0"/>
          </a:p>
        </p:txBody>
      </p:sp>
      <p:sp>
        <p:nvSpPr>
          <p:cNvPr id="36" name="Text 34"/>
          <p:cNvSpPr/>
          <p:nvPr/>
        </p:nvSpPr>
        <p:spPr>
          <a:xfrm>
            <a:off x="7597497" y="5936694"/>
            <a:ext cx="6231374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ID_Usuario (PK)</a:t>
            </a:r>
            <a:endParaRPr lang="en-US" sz="1350" dirty="0"/>
          </a:p>
        </p:txBody>
      </p:sp>
      <p:sp>
        <p:nvSpPr>
          <p:cNvPr id="37" name="Text 35"/>
          <p:cNvSpPr/>
          <p:nvPr/>
        </p:nvSpPr>
        <p:spPr>
          <a:xfrm>
            <a:off x="7597497" y="6274118"/>
            <a:ext cx="6231374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Nome_Usuario</a:t>
            </a:r>
            <a:endParaRPr lang="en-US" sz="1350" dirty="0"/>
          </a:p>
        </p:txBody>
      </p:sp>
      <p:sp>
        <p:nvSpPr>
          <p:cNvPr id="38" name="Text 36"/>
          <p:cNvSpPr/>
          <p:nvPr/>
        </p:nvSpPr>
        <p:spPr>
          <a:xfrm>
            <a:off x="7597497" y="6611541"/>
            <a:ext cx="6231374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E-mail</a:t>
            </a:r>
            <a:endParaRPr lang="en-US" sz="1350" dirty="0"/>
          </a:p>
        </p:txBody>
      </p:sp>
      <p:sp>
        <p:nvSpPr>
          <p:cNvPr id="39" name="Text 37"/>
          <p:cNvSpPr/>
          <p:nvPr/>
        </p:nvSpPr>
        <p:spPr>
          <a:xfrm>
            <a:off x="7597497" y="6948964"/>
            <a:ext cx="6231374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Senha_Hash</a:t>
            </a:r>
            <a:endParaRPr lang="en-US" sz="1350" dirty="0"/>
          </a:p>
        </p:txBody>
      </p:sp>
      <p:sp>
        <p:nvSpPr>
          <p:cNvPr id="40" name="Text 38"/>
          <p:cNvSpPr/>
          <p:nvPr/>
        </p:nvSpPr>
        <p:spPr>
          <a:xfrm>
            <a:off x="7597497" y="7286387"/>
            <a:ext cx="6231374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CNPJ</a:t>
            </a:r>
            <a:endParaRPr lang="en-US" sz="1350" dirty="0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D58E0327-3666-4E2F-98B7-FC7FEBF6E0E0}"/>
              </a:ext>
            </a:extLst>
          </p:cNvPr>
          <p:cNvSpPr/>
          <p:nvPr/>
        </p:nvSpPr>
        <p:spPr>
          <a:xfrm>
            <a:off x="12536784" y="7623810"/>
            <a:ext cx="2093616" cy="605790"/>
          </a:xfrm>
          <a:prstGeom prst="rect">
            <a:avLst/>
          </a:prstGeom>
          <a:solidFill>
            <a:srgbClr val="46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6366" y="623173"/>
            <a:ext cx="7784068" cy="1214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Funcionalidades Essenciais do CheckIn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66366" y="2128957"/>
            <a:ext cx="485656" cy="4856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94790" y="2244209"/>
            <a:ext cx="3042166" cy="607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Gerenciamento de Hóspedes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6894790" y="2967990"/>
            <a:ext cx="3042166" cy="932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Cadastre, edite e exclua informações de hóspedes de forma rápida e segura.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79725" y="2128957"/>
            <a:ext cx="485656" cy="4856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908149" y="2244209"/>
            <a:ext cx="2882265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Gerenciamento de Quartos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10908149" y="2664381"/>
            <a:ext cx="3042285" cy="932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Administre todos os detalhes dos seus quartos, desde o tipo até o preço da diária.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66366" y="4289108"/>
            <a:ext cx="485656" cy="4856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894790" y="4404360"/>
            <a:ext cx="2428637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Gestão de Reservas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6894790" y="4824532"/>
            <a:ext cx="3042166" cy="932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Controle todo o ciclo de reservas, garantindo a disponibilidade e evitando conflitos.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79725" y="4289108"/>
            <a:ext cx="485656" cy="48565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908149" y="4404360"/>
            <a:ext cx="3042285" cy="607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Controle de Status de Quartos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10908149" y="5128141"/>
            <a:ext cx="3042285" cy="932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Atualize o status dos quartos (disponível, ocupado, manutenção) em tempo real.</a:t>
            </a:r>
            <a:endParaRPr lang="en-US" sz="150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66366" y="6449258"/>
            <a:ext cx="485656" cy="485656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6894790" y="6564511"/>
            <a:ext cx="2428637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Check-in e Check-out</a:t>
            </a:r>
            <a:endParaRPr lang="en-US" sz="1900" dirty="0"/>
          </a:p>
        </p:txBody>
      </p:sp>
      <p:sp>
        <p:nvSpPr>
          <p:cNvPr id="18" name="Text 10"/>
          <p:cNvSpPr/>
          <p:nvPr/>
        </p:nvSpPr>
        <p:spPr>
          <a:xfrm>
            <a:off x="6894790" y="6984683"/>
            <a:ext cx="3042166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Agilize o processo de entrada e saída dos hóspedes.</a:t>
            </a:r>
            <a:endParaRPr lang="en-US" sz="1500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DA5B3FDA-0291-400E-9C89-34E9E648B395}"/>
              </a:ext>
            </a:extLst>
          </p:cNvPr>
          <p:cNvSpPr/>
          <p:nvPr/>
        </p:nvSpPr>
        <p:spPr>
          <a:xfrm>
            <a:off x="12046226" y="6997148"/>
            <a:ext cx="2584174" cy="1232452"/>
          </a:xfrm>
          <a:prstGeom prst="rect">
            <a:avLst/>
          </a:prstGeom>
          <a:solidFill>
            <a:srgbClr val="46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7814" y="477679"/>
            <a:ext cx="4735711" cy="542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Diagrama de caso de uso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07814" y="1367671"/>
            <a:ext cx="13414772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524" y="1840825"/>
            <a:ext cx="8911233" cy="543782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7814" y="7473910"/>
            <a:ext cx="13414772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35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CAAE344-DF77-4424-A436-B05C9BB91211}"/>
              </a:ext>
            </a:extLst>
          </p:cNvPr>
          <p:cNvSpPr/>
          <p:nvPr/>
        </p:nvSpPr>
        <p:spPr>
          <a:xfrm>
            <a:off x="12046226" y="6997148"/>
            <a:ext cx="2584174" cy="1232452"/>
          </a:xfrm>
          <a:prstGeom prst="rect">
            <a:avLst/>
          </a:prstGeom>
          <a:solidFill>
            <a:srgbClr val="46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0565"/>
            <a:ext cx="107221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Metodologia de Desenvolvimento: SCRUM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72972"/>
            <a:ext cx="13042821" cy="1730812"/>
          </a:xfrm>
          <a:prstGeom prst="roundRect">
            <a:avLst>
              <a:gd name="adj" fmla="val 1966"/>
            </a:avLst>
          </a:prstGeom>
          <a:solidFill>
            <a:srgbClr val="464342"/>
          </a:solidFill>
          <a:ln w="30480">
            <a:solidFill>
              <a:srgbClr val="504D4C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24270" y="1903452"/>
            <a:ext cx="907256" cy="1669852"/>
          </a:xfrm>
          <a:prstGeom prst="rect">
            <a:avLst/>
          </a:prstGeom>
          <a:solidFill>
            <a:srgbClr val="373433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7758" y="2568178"/>
            <a:ext cx="340162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958340" y="21302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Abordagem Ágil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958340" y="2620685"/>
            <a:ext cx="116209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Utilizamos o </a:t>
            </a:r>
            <a:r>
              <a:rPr lang="en-US" sz="17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SCRUM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uma metodologia de desenvolvimento ágil que foca em flexibilidade, colaboração e entregas contínuas.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3830598"/>
            <a:ext cx="13042821" cy="1730812"/>
          </a:xfrm>
          <a:prstGeom prst="roundRect">
            <a:avLst>
              <a:gd name="adj" fmla="val 1966"/>
            </a:avLst>
          </a:prstGeom>
          <a:solidFill>
            <a:srgbClr val="464342"/>
          </a:solidFill>
          <a:ln w="30480">
            <a:solidFill>
              <a:srgbClr val="504D4C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824270" y="3861078"/>
            <a:ext cx="907256" cy="1669852"/>
          </a:xfrm>
          <a:prstGeom prst="rect">
            <a:avLst/>
          </a:prstGeom>
          <a:solidFill>
            <a:srgbClr val="373433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7758" y="4525804"/>
            <a:ext cx="340162" cy="34016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958340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Sprints Semanais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1958340" y="4578310"/>
            <a:ext cx="116209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 trabalho é organizado em </a:t>
            </a:r>
            <a:r>
              <a:rPr lang="en-US" sz="17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ciclos semanais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chamados de marcos (sprints), garantindo progresso constante e revisões frequentes.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5788223"/>
            <a:ext cx="13042821" cy="1730812"/>
          </a:xfrm>
          <a:prstGeom prst="roundRect">
            <a:avLst>
              <a:gd name="adj" fmla="val 1966"/>
            </a:avLst>
          </a:prstGeom>
          <a:solidFill>
            <a:srgbClr val="464342"/>
          </a:solidFill>
          <a:ln w="30480">
            <a:solidFill>
              <a:srgbClr val="504D4C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824270" y="5818703"/>
            <a:ext cx="907256" cy="1669852"/>
          </a:xfrm>
          <a:prstGeom prst="rect">
            <a:avLst/>
          </a:prstGeom>
          <a:solidFill>
            <a:srgbClr val="373433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7758" y="6483429"/>
            <a:ext cx="340162" cy="34016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958340" y="6045518"/>
            <a:ext cx="28984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Scrum Master Rotativo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958340" y="6535936"/>
            <a:ext cx="116209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liderança de cada sprint é rotativa, com </a:t>
            </a:r>
            <a:r>
              <a:rPr lang="en-US" sz="17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cada membro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atuando como Scrum Master em um marco, promovendo responsabilidade e desenvolvimento.</a:t>
            </a:r>
            <a:endParaRPr lang="en-US" sz="1750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870FB359-5E98-419A-9945-0D96B889100F}"/>
              </a:ext>
            </a:extLst>
          </p:cNvPr>
          <p:cNvSpPr/>
          <p:nvPr/>
        </p:nvSpPr>
        <p:spPr>
          <a:xfrm>
            <a:off x="12043431" y="7692887"/>
            <a:ext cx="2584174" cy="529890"/>
          </a:xfrm>
          <a:prstGeom prst="rect">
            <a:avLst/>
          </a:prstGeom>
          <a:solidFill>
            <a:srgbClr val="46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28324"/>
            <a:ext cx="79704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Tecnologia por Trás do CheckIn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907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Desenvolvemos o CheckIn utilizando as ferramentas mais modernas e eficientes para garantir performance e escalabilidade.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608784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44253" y="3743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FastAPI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44253" y="4233863"/>
            <a:ext cx="3308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Backend rápido e robusto.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5893" y="3608784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086356" y="3743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Python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086356" y="4233863"/>
            <a:ext cx="3308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Linguagem poderosa e versátil.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7995" y="3608784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528459" y="3743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React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528459" y="4233863"/>
            <a:ext cx="3308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Interface dinâmica e responsiva.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790" y="5050393"/>
            <a:ext cx="566976" cy="566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44253" y="5185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GitHub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644253" y="5675471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Colaboração e controle de versão.</a:t>
            </a:r>
            <a:endParaRPr lang="en-US" sz="17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35893" y="5050393"/>
            <a:ext cx="566976" cy="566976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6086356" y="5185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VS Code</a:t>
            </a:r>
            <a:endParaRPr lang="en-US" sz="2200" dirty="0"/>
          </a:p>
        </p:txBody>
      </p:sp>
      <p:sp>
        <p:nvSpPr>
          <p:cNvPr id="18" name="Text 11"/>
          <p:cNvSpPr/>
          <p:nvPr/>
        </p:nvSpPr>
        <p:spPr>
          <a:xfrm>
            <a:off x="6086356" y="5675471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Ambiente de desenvolvimento integrado.</a:t>
            </a:r>
            <a:endParaRPr lang="en-US" sz="175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77995" y="5050393"/>
            <a:ext cx="566976" cy="566976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0528459" y="5185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SQLModel</a:t>
            </a:r>
            <a:endParaRPr lang="en-US" sz="2200" dirty="0"/>
          </a:p>
        </p:txBody>
      </p:sp>
      <p:sp>
        <p:nvSpPr>
          <p:cNvPr id="21" name="Text 13"/>
          <p:cNvSpPr/>
          <p:nvPr/>
        </p:nvSpPr>
        <p:spPr>
          <a:xfrm>
            <a:off x="10528459" y="5675471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Interação com bancos de dados SQL a partir de código Python.</a:t>
            </a:r>
            <a:endParaRPr lang="en-US" sz="1750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71DBD588-2FAE-4370-8EDA-C12AD84264B2}"/>
              </a:ext>
            </a:extLst>
          </p:cNvPr>
          <p:cNvSpPr/>
          <p:nvPr/>
        </p:nvSpPr>
        <p:spPr>
          <a:xfrm>
            <a:off x="11947417" y="6997148"/>
            <a:ext cx="2584174" cy="1232452"/>
          </a:xfrm>
          <a:prstGeom prst="rect">
            <a:avLst/>
          </a:prstGeom>
          <a:solidFill>
            <a:srgbClr val="46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29941" y="2997637"/>
            <a:ext cx="1177051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150"/>
              </a:lnSpc>
              <a:buNone/>
            </a:pPr>
            <a:r>
              <a:rPr lang="en-US" sz="89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Obrigado pela Atenção!</a:t>
            </a:r>
            <a:endParaRPr lang="en-US" sz="8900" dirty="0"/>
          </a:p>
        </p:txBody>
      </p:sp>
      <p:sp>
        <p:nvSpPr>
          <p:cNvPr id="3" name="Text 1"/>
          <p:cNvSpPr/>
          <p:nvPr/>
        </p:nvSpPr>
        <p:spPr>
          <a:xfrm>
            <a:off x="793790" y="48689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4B3C381-ACCE-438B-A9BA-457C86E3E788}"/>
              </a:ext>
            </a:extLst>
          </p:cNvPr>
          <p:cNvSpPr/>
          <p:nvPr/>
        </p:nvSpPr>
        <p:spPr>
          <a:xfrm>
            <a:off x="12046226" y="6997148"/>
            <a:ext cx="2584174" cy="1232452"/>
          </a:xfrm>
          <a:prstGeom prst="rect">
            <a:avLst/>
          </a:prstGeom>
          <a:solidFill>
            <a:srgbClr val="46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465</Words>
  <Application>Microsoft Office PowerPoint</Application>
  <PresentationFormat>Personalizar</PresentationFormat>
  <Paragraphs>82</Paragraphs>
  <Slides>8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2" baseType="lpstr">
      <vt:lpstr>Gelasio</vt:lpstr>
      <vt:lpstr>Calibri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/>
  <cp:lastModifiedBy>JOÃO MARCOS DE AZEVEDO DANTAS</cp:lastModifiedBy>
  <cp:revision>3</cp:revision>
  <dcterms:created xsi:type="dcterms:W3CDTF">2025-12-09T18:57:13Z</dcterms:created>
  <dcterms:modified xsi:type="dcterms:W3CDTF">2025-12-09T19:11:30Z</dcterms:modified>
</cp:coreProperties>
</file>